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drawings/drawing1.xml" ContentType="application/vnd.openxmlformats-officedocument.drawingml.chartshapes+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notesSlides/notesSlide3.xml" ContentType="application/vnd.openxmlformats-officedocument.presentationml.notesSlide+xml"/>
  <Override PartName="/ppt/charts/colors1.xml" ContentType="application/vnd.ms-office.chartcolorstyle+xml"/>
  <Override PartName="/ppt/theme/theme2.xml" ContentType="application/vnd.openxmlformats-officedocument.theme+xml"/>
  <Override PartName="/ppt/charts/style1.xml" ContentType="application/vnd.ms-office.chartstyle+xml"/>
  <Override PartName="/ppt/charts/chart1.xml" ContentType="application/vnd.openxmlformats-officedocument.drawingml.chart+xml"/>
  <Override PartName="/ppt/notesMasters/notesMaster1.xml" ContentType="application/vnd.openxmlformats-officedocument.presentationml.notesMaster+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8" r:id="rId2"/>
    <p:sldId id="257" r:id="rId3"/>
    <p:sldId id="259" r:id="rId4"/>
    <p:sldId id="260" r:id="rId5"/>
    <p:sldId id="261"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A7006D-90AC-4425-B961-B7338841DCFA}" v="4" dt="2022-11-07T20:19:41.968"/>
  </p1510:revLst>
</p1510:revInfo>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69095" autoAdjust="0"/>
  </p:normalViewPr>
  <p:slideViewPr>
    <p:cSldViewPr snapToGrid="0">
      <p:cViewPr varScale="1">
        <p:scale>
          <a:sx n="90" d="100"/>
          <a:sy n="90" d="100"/>
        </p:scale>
        <p:origin x="12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1.xml"/></Relationships>
</file>

<file path=ppt/charts/_rels/chart1.xml.rels><?xml version="1.0" encoding="UTF-8" standalone="yes"?>
<Relationships xmlns="http://schemas.openxmlformats.org/package/2006/relationships"><Relationship Id="rId3" Type="http://schemas.openxmlformats.org/officeDocument/2006/relationships/oleObject" Target="https://pennstateoffice365-my.sharepoint.com/personal/lum1_psu_edu/Documents/Documents/PSPB%20WPSU/membership/fall%202022%20survey%20stuff/October%202022%20member%20survey%20results%20master%20file.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b="1" dirty="0"/>
              <a:t>All Respondents</a:t>
            </a:r>
          </a:p>
        </c:rich>
      </c:tx>
      <c:layout>
        <c:manualLayout>
          <c:xMode val="edge"/>
          <c:yMode val="edge"/>
          <c:x val="0.205701039917844"/>
          <c:y val="0.51148292134413909"/>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5592804067409074E-2"/>
          <c:y val="0.16317463342941518"/>
          <c:w val="0.52055599090070614"/>
          <c:h val="0.76936502056799183"/>
        </c:manualLayout>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390-4EBA-8B59-30433B9AEA3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390-4EBA-8B59-30433B9AEA3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390-4EBA-8B59-30433B9AEA3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390-4EBA-8B59-30433B9AEA3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390-4EBA-8B59-30433B9AEA3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390-4EBA-8B59-30433B9AEA38}"/>
              </c:ext>
            </c:extLst>
          </c:dPt>
          <c:dLbls>
            <c:dLbl>
              <c:idx val="0"/>
              <c:layout>
                <c:manualLayout>
                  <c:x val="5.1504671463563027E-3"/>
                  <c:y val="-0.13702004772325546"/>
                </c:manualLayout>
              </c:layout>
              <c:tx>
                <c:rich>
                  <a:bodyPr/>
                  <a:lstStyle/>
                  <a:p>
                    <a:fld id="{93D40CEE-788C-4EA0-A327-A41C82D879CE}" type="CATEGORYNAME">
                      <a:rPr lang="en-US">
                        <a:solidFill>
                          <a:schemeClr val="tx1"/>
                        </a:solidFill>
                      </a:rPr>
                      <a:pPr/>
                      <a:t>[CATEGORY NAME]</a:t>
                    </a:fld>
                    <a:r>
                      <a:rPr lang="en-US" baseline="0" dirty="0"/>
                      <a:t>, </a:t>
                    </a:r>
                    <a:fld id="{5782F61B-238A-47BA-B4DB-AAC57076541A}" type="VALUE">
                      <a:rPr lang="en-US" baseline="0">
                        <a:solidFill>
                          <a:schemeClr val="tx1"/>
                        </a:solidFill>
                      </a:rPr>
                      <a:pPr/>
                      <a:t>[VALUE]</a:t>
                    </a:fld>
                    <a:endParaRPr lang="en-US"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390-4EBA-8B59-30433B9AEA38}"/>
                </c:ext>
              </c:extLst>
            </c:dLbl>
            <c:dLbl>
              <c:idx val="1"/>
              <c:layout>
                <c:manualLayout>
                  <c:x val="1.5451452132643184E-2"/>
                  <c:y val="3.9964180585949513E-2"/>
                </c:manualLayout>
              </c:layout>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1545847826203772"/>
                      <c:h val="0.21896564848663574"/>
                    </c:manualLayout>
                  </c15:layout>
                </c:ext>
                <c:ext xmlns:c16="http://schemas.microsoft.com/office/drawing/2014/chart" uri="{C3380CC4-5D6E-409C-BE32-E72D297353CC}">
                  <c16:uniqueId val="{00000003-B390-4EBA-8B59-30433B9AEA38}"/>
                </c:ext>
              </c:extLst>
            </c:dLbl>
            <c:dLbl>
              <c:idx val="3"/>
              <c:layout>
                <c:manualLayout>
                  <c:x val="-3.6053270024494218E-2"/>
                  <c:y val="-0.15224449747028385"/>
                </c:manualLayout>
              </c:layout>
              <c:tx>
                <c:rich>
                  <a:bodyPr/>
                  <a:lstStyle/>
                  <a:p>
                    <a:fld id="{4B3BF678-D011-48E7-B8C6-580ADE00B38E}" type="CATEGORYNAME">
                      <a:rPr lang="en-US" dirty="0">
                        <a:solidFill>
                          <a:schemeClr val="tx1"/>
                        </a:solidFill>
                      </a:rPr>
                      <a:pPr/>
                      <a:t>[CATEGORY NAME]</a:t>
                    </a:fld>
                    <a:r>
                      <a:rPr lang="en-US" baseline="0" dirty="0">
                        <a:solidFill>
                          <a:schemeClr val="tx1"/>
                        </a:solidFill>
                      </a:rPr>
                      <a:t>, </a:t>
                    </a:r>
                    <a:fld id="{2143B0AE-7913-466A-B35C-4B5727B070F8}" type="VALUE">
                      <a:rPr lang="en-US" baseline="0" dirty="0">
                        <a:solidFill>
                          <a:schemeClr val="tx1"/>
                        </a:solidFill>
                      </a:rPr>
                      <a:pPr/>
                      <a:t>[VALUE]</a:t>
                    </a:fld>
                    <a:endParaRPr lang="en-US" baseline="0" dirty="0">
                      <a:solidFill>
                        <a:schemeClr val="tx1"/>
                      </a:solidFill>
                    </a:endParaRP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B390-4EBA-8B59-30433B9AEA38}"/>
                </c:ext>
              </c:extLst>
            </c:dLbl>
            <c:dLbl>
              <c:idx val="4"/>
              <c:layout>
                <c:manualLayout>
                  <c:x val="-2.5752285038207239E-2"/>
                  <c:y val="-9.5152810918927411E-2"/>
                </c:manualLayout>
              </c:layout>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13010090150410875"/>
                      <c:h val="0.18195929677427475"/>
                    </c:manualLayout>
                  </c15:layout>
                </c:ext>
                <c:ext xmlns:c16="http://schemas.microsoft.com/office/drawing/2014/chart" uri="{C3380CC4-5D6E-409C-BE32-E72D297353CC}">
                  <c16:uniqueId val="{00000009-B390-4EBA-8B59-30433B9AEA38}"/>
                </c:ext>
              </c:extLst>
            </c:dLbl>
            <c:dLbl>
              <c:idx val="5"/>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10537206903694273"/>
                      <c:h val="0.15997090571690076"/>
                    </c:manualLayout>
                  </c15:layout>
                </c:ext>
                <c:ext xmlns:c16="http://schemas.microsoft.com/office/drawing/2014/chart" uri="{C3380CC4-5D6E-409C-BE32-E72D297353CC}">
                  <c16:uniqueId val="{0000000B-B390-4EBA-8B59-30433B9AEA38}"/>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charts!$S$12:$S$17</c:f>
              <c:strCache>
                <c:ptCount val="6"/>
                <c:pt idx="0">
                  <c:v>Gaming</c:v>
                </c:pt>
                <c:pt idx="1">
                  <c:v>Home Improvement DIY</c:v>
                </c:pt>
                <c:pt idx="2">
                  <c:v>Humor</c:v>
                </c:pt>
                <c:pt idx="3">
                  <c:v>Interviews</c:v>
                </c:pt>
                <c:pt idx="4">
                  <c:v>News Community Issues</c:v>
                </c:pt>
                <c:pt idx="5">
                  <c:v>Politics and Democracy</c:v>
                </c:pt>
              </c:strCache>
            </c:strRef>
          </c:cat>
          <c:val>
            <c:numRef>
              <c:f>charts!$T$12:$T$17</c:f>
              <c:numCache>
                <c:formatCode>0%</c:formatCode>
                <c:ptCount val="6"/>
                <c:pt idx="0">
                  <c:v>2.3399014778325122E-2</c:v>
                </c:pt>
                <c:pt idx="1">
                  <c:v>0.24014778325123154</c:v>
                </c:pt>
                <c:pt idx="2">
                  <c:v>0.16379310344827586</c:v>
                </c:pt>
                <c:pt idx="3">
                  <c:v>6.6502463054187194E-2</c:v>
                </c:pt>
                <c:pt idx="4">
                  <c:v>0.33004926108374383</c:v>
                </c:pt>
                <c:pt idx="5">
                  <c:v>0.17610837438423646</c:v>
                </c:pt>
              </c:numCache>
            </c:numRef>
          </c:val>
          <c:extLst>
            <c:ext xmlns:c16="http://schemas.microsoft.com/office/drawing/2014/chart" uri="{C3380CC4-5D6E-409C-BE32-E72D297353CC}">
              <c16:uniqueId val="{0000000C-B390-4EBA-8B59-30433B9AEA38}"/>
            </c:ext>
          </c:extLst>
        </c:ser>
        <c:dLbls>
          <c:showLegendKey val="0"/>
          <c:showVal val="0"/>
          <c:showCatName val="0"/>
          <c:showSerName val="0"/>
          <c:showPercent val="0"/>
          <c:showBubbleSize val="0"/>
          <c:showLeaderLines val="1"/>
        </c:dLbls>
        <c:firstSliceAng val="0"/>
        <c:holeSize val="4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0.58021</cdr:x>
      <cdr:y>0.12387</cdr:y>
    </cdr:from>
    <cdr:to>
      <cdr:x>1</cdr:x>
      <cdr:y>0.49644</cdr:y>
    </cdr:to>
    <cdr:sp macro="" textlink="">
      <cdr:nvSpPr>
        <cdr:cNvPr id="2" name="TextBox 1">
          <a:extLst xmlns:a="http://schemas.openxmlformats.org/drawingml/2006/main">
            <a:ext uri="{FF2B5EF4-FFF2-40B4-BE49-F238E27FC236}">
              <a16:creationId xmlns:a16="http://schemas.microsoft.com/office/drawing/2014/main" id="{1F35F144-5D85-9312-189D-AE29E449072B}"/>
            </a:ext>
          </a:extLst>
        </cdr:cNvPr>
        <cdr:cNvSpPr txBox="1"/>
      </cdr:nvSpPr>
      <cdr:spPr>
        <a:xfrm xmlns:a="http://schemas.openxmlformats.org/drawingml/2006/main">
          <a:off x="6058325" y="826659"/>
          <a:ext cx="4140485" cy="248634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D7346B-9B78-461F-968D-663BAF1C283E}" type="datetimeFigureOut">
              <a:rPr lang="en-US" smtClean="0"/>
              <a:t>11/7/2022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CE6430-695E-4682-B55D-CDF3A782BDDB}" type="slidenum">
              <a:rPr lang="en-US" smtClean="0"/>
              <a:t>‹#›</a:t>
            </a:fld>
            <a:endParaRPr lang="en-US"/>
          </a:p>
        </p:txBody>
      </p:sp>
    </p:spTree>
    <p:extLst>
      <p:ext uri="{BB962C8B-B14F-4D97-AF65-F5344CB8AC3E}">
        <p14:creationId xmlns:p14="http://schemas.microsoft.com/office/powerpoint/2010/main" val="2071473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CE6430-695E-4682-B55D-CDF3A782BDDB}" type="slidenum">
              <a:rPr lang="en-US" smtClean="0"/>
              <a:t>1</a:t>
            </a:fld>
            <a:endParaRPr lang="en-US"/>
          </a:p>
        </p:txBody>
      </p:sp>
    </p:spTree>
    <p:extLst>
      <p:ext uri="{BB962C8B-B14F-4D97-AF65-F5344CB8AC3E}">
        <p14:creationId xmlns:p14="http://schemas.microsoft.com/office/powerpoint/2010/main" val="2137003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CE6430-695E-4682-B55D-CDF3A782BDDB}" type="slidenum">
              <a:rPr lang="en-US" smtClean="0"/>
              <a:t>2</a:t>
            </a:fld>
            <a:endParaRPr lang="en-US"/>
          </a:p>
        </p:txBody>
      </p:sp>
    </p:spTree>
    <p:extLst>
      <p:ext uri="{BB962C8B-B14F-4D97-AF65-F5344CB8AC3E}">
        <p14:creationId xmlns:p14="http://schemas.microsoft.com/office/powerpoint/2010/main" val="1909459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Public Facing map with layer drop down menus to create views by categories like location, partners, activity descriptions, blended with national data sources like school or library locations, free lunch programs, and internet availability</a:t>
            </a:r>
          </a:p>
          <a:p>
            <a:endParaRPr lang="en-US" dirty="0"/>
          </a:p>
          <a:p>
            <a:r>
              <a:rPr lang="en-US" dirty="0"/>
              <a:t>Staff databases will be pointed to one data dashboard to track our success toward goal, metrics, and </a:t>
            </a:r>
            <a:r>
              <a:rPr lang="en-US" dirty="0" err="1"/>
              <a:t>KPIs</a:t>
            </a:r>
            <a:r>
              <a:rPr lang="en-US" dirty="0"/>
              <a:t>.</a:t>
            </a:r>
          </a:p>
        </p:txBody>
      </p:sp>
      <p:sp>
        <p:nvSpPr>
          <p:cNvPr id="4" name="Slide Number Placeholder 3"/>
          <p:cNvSpPr>
            <a:spLocks noGrp="1"/>
          </p:cNvSpPr>
          <p:nvPr>
            <p:ph type="sldNum" sz="quarter" idx="5"/>
          </p:nvPr>
        </p:nvSpPr>
        <p:spPr/>
        <p:txBody>
          <a:bodyPr/>
          <a:lstStyle/>
          <a:p>
            <a:fld id="{05CE6430-695E-4682-B55D-CDF3A782BDDB}" type="slidenum">
              <a:rPr lang="en-US" smtClean="0"/>
              <a:t>6</a:t>
            </a:fld>
            <a:endParaRPr lang="en-US"/>
          </a:p>
        </p:txBody>
      </p:sp>
    </p:spTree>
    <p:extLst>
      <p:ext uri="{BB962C8B-B14F-4D97-AF65-F5344CB8AC3E}">
        <p14:creationId xmlns:p14="http://schemas.microsoft.com/office/powerpoint/2010/main" val="2295766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B9BE9-6782-BC01-2FCC-37104B6982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6BA25E-C6BC-0F20-352A-2E0650D88B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A3264F2-F4CA-8561-E52C-3C0CE30416FD}"/>
              </a:ext>
            </a:extLst>
          </p:cNvPr>
          <p:cNvSpPr>
            <a:spLocks noGrp="1"/>
          </p:cNvSpPr>
          <p:nvPr>
            <p:ph type="dt" sz="half" idx="10"/>
          </p:nvPr>
        </p:nvSpPr>
        <p:spPr/>
        <p:txBody>
          <a:bodyPr/>
          <a:lstStyle/>
          <a:p>
            <a:fld id="{21D44541-D5F4-4A4A-B03A-69C53394FBBB}" type="datetimeFigureOut">
              <a:rPr lang="en-US" smtClean="0"/>
              <a:t>11/7/2022</a:t>
            </a:fld>
            <a:endParaRPr lang="en-US"/>
          </a:p>
        </p:txBody>
      </p:sp>
      <p:sp>
        <p:nvSpPr>
          <p:cNvPr id="5" name="Footer Placeholder 4">
            <a:extLst>
              <a:ext uri="{FF2B5EF4-FFF2-40B4-BE49-F238E27FC236}">
                <a16:creationId xmlns:a16="http://schemas.microsoft.com/office/drawing/2014/main" id="{50DFF063-A910-697E-F005-7334A46A89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916916-AF42-6F79-7188-DE864C76EA94}"/>
              </a:ext>
            </a:extLst>
          </p:cNvPr>
          <p:cNvSpPr>
            <a:spLocks noGrp="1"/>
          </p:cNvSpPr>
          <p:nvPr>
            <p:ph type="sldNum" sz="quarter" idx="12"/>
          </p:nvPr>
        </p:nvSpPr>
        <p:spPr/>
        <p:txBody>
          <a:bodyPr/>
          <a:lstStyle/>
          <a:p>
            <a:fld id="{4308D593-88CD-4E5E-8B1A-9D791DDEC9F8}" type="slidenum">
              <a:rPr lang="en-US" smtClean="0"/>
              <a:t>‹#›</a:t>
            </a:fld>
            <a:endParaRPr lang="en-US"/>
          </a:p>
        </p:txBody>
      </p:sp>
    </p:spTree>
    <p:extLst>
      <p:ext uri="{BB962C8B-B14F-4D97-AF65-F5344CB8AC3E}">
        <p14:creationId xmlns:p14="http://schemas.microsoft.com/office/powerpoint/2010/main" val="3594568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AAE74-56D5-08F4-C4E5-FE1BD4955C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25DBBD-06E4-55DE-399D-274EB213D8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BB7753-E290-72C0-8D41-B90994029F52}"/>
              </a:ext>
            </a:extLst>
          </p:cNvPr>
          <p:cNvSpPr>
            <a:spLocks noGrp="1"/>
          </p:cNvSpPr>
          <p:nvPr>
            <p:ph type="dt" sz="half" idx="10"/>
          </p:nvPr>
        </p:nvSpPr>
        <p:spPr/>
        <p:txBody>
          <a:bodyPr/>
          <a:lstStyle/>
          <a:p>
            <a:fld id="{21D44541-D5F4-4A4A-B03A-69C53394FBBB}" type="datetimeFigureOut">
              <a:rPr lang="en-US" smtClean="0"/>
              <a:t>11/7/2022</a:t>
            </a:fld>
            <a:endParaRPr lang="en-US"/>
          </a:p>
        </p:txBody>
      </p:sp>
      <p:sp>
        <p:nvSpPr>
          <p:cNvPr id="5" name="Footer Placeholder 4">
            <a:extLst>
              <a:ext uri="{FF2B5EF4-FFF2-40B4-BE49-F238E27FC236}">
                <a16:creationId xmlns:a16="http://schemas.microsoft.com/office/drawing/2014/main" id="{F360C212-1A4F-E2EB-D0D8-DD3E7C8239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CC59E5-118C-51E2-740C-E76A658A9D38}"/>
              </a:ext>
            </a:extLst>
          </p:cNvPr>
          <p:cNvSpPr>
            <a:spLocks noGrp="1"/>
          </p:cNvSpPr>
          <p:nvPr>
            <p:ph type="sldNum" sz="quarter" idx="12"/>
          </p:nvPr>
        </p:nvSpPr>
        <p:spPr/>
        <p:txBody>
          <a:bodyPr/>
          <a:lstStyle/>
          <a:p>
            <a:fld id="{4308D593-88CD-4E5E-8B1A-9D791DDEC9F8}" type="slidenum">
              <a:rPr lang="en-US" smtClean="0"/>
              <a:t>‹#›</a:t>
            </a:fld>
            <a:endParaRPr lang="en-US"/>
          </a:p>
        </p:txBody>
      </p:sp>
    </p:spTree>
    <p:extLst>
      <p:ext uri="{BB962C8B-B14F-4D97-AF65-F5344CB8AC3E}">
        <p14:creationId xmlns:p14="http://schemas.microsoft.com/office/powerpoint/2010/main" val="244674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0BB043-AC1C-E7BC-E358-7FD15B0DE5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8A35C1-D8DD-1EC1-2B3F-1F716CF978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41A898-6035-69DF-7E48-94DEB79417CB}"/>
              </a:ext>
            </a:extLst>
          </p:cNvPr>
          <p:cNvSpPr>
            <a:spLocks noGrp="1"/>
          </p:cNvSpPr>
          <p:nvPr>
            <p:ph type="dt" sz="half" idx="10"/>
          </p:nvPr>
        </p:nvSpPr>
        <p:spPr/>
        <p:txBody>
          <a:bodyPr/>
          <a:lstStyle/>
          <a:p>
            <a:fld id="{21D44541-D5F4-4A4A-B03A-69C53394FBBB}" type="datetimeFigureOut">
              <a:rPr lang="en-US" smtClean="0"/>
              <a:t>11/7/2022</a:t>
            </a:fld>
            <a:endParaRPr lang="en-US"/>
          </a:p>
        </p:txBody>
      </p:sp>
      <p:sp>
        <p:nvSpPr>
          <p:cNvPr id="5" name="Footer Placeholder 4">
            <a:extLst>
              <a:ext uri="{FF2B5EF4-FFF2-40B4-BE49-F238E27FC236}">
                <a16:creationId xmlns:a16="http://schemas.microsoft.com/office/drawing/2014/main" id="{BFCB2146-1EA5-995B-20EF-844051BFF8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0EB912-93A2-77C3-A0E5-7D281584EAC2}"/>
              </a:ext>
            </a:extLst>
          </p:cNvPr>
          <p:cNvSpPr>
            <a:spLocks noGrp="1"/>
          </p:cNvSpPr>
          <p:nvPr>
            <p:ph type="sldNum" sz="quarter" idx="12"/>
          </p:nvPr>
        </p:nvSpPr>
        <p:spPr/>
        <p:txBody>
          <a:bodyPr/>
          <a:lstStyle/>
          <a:p>
            <a:fld id="{4308D593-88CD-4E5E-8B1A-9D791DDEC9F8}" type="slidenum">
              <a:rPr lang="en-US" smtClean="0"/>
              <a:t>‹#›</a:t>
            </a:fld>
            <a:endParaRPr lang="en-US"/>
          </a:p>
        </p:txBody>
      </p:sp>
    </p:spTree>
    <p:extLst>
      <p:ext uri="{BB962C8B-B14F-4D97-AF65-F5344CB8AC3E}">
        <p14:creationId xmlns:p14="http://schemas.microsoft.com/office/powerpoint/2010/main" val="2210202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D2928-AFE0-429D-27E2-9F32B7A0FB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6001DC-CA4F-A5E5-FC8C-12D5132FC2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355EBB-7D0C-EF06-9654-543783C34F96}"/>
              </a:ext>
            </a:extLst>
          </p:cNvPr>
          <p:cNvSpPr>
            <a:spLocks noGrp="1"/>
          </p:cNvSpPr>
          <p:nvPr>
            <p:ph type="dt" sz="half" idx="10"/>
          </p:nvPr>
        </p:nvSpPr>
        <p:spPr/>
        <p:txBody>
          <a:bodyPr/>
          <a:lstStyle/>
          <a:p>
            <a:fld id="{21D44541-D5F4-4A4A-B03A-69C53394FBBB}" type="datetimeFigureOut">
              <a:rPr lang="en-US" smtClean="0"/>
              <a:t>11/7/2022</a:t>
            </a:fld>
            <a:endParaRPr lang="en-US"/>
          </a:p>
        </p:txBody>
      </p:sp>
      <p:sp>
        <p:nvSpPr>
          <p:cNvPr id="5" name="Footer Placeholder 4">
            <a:extLst>
              <a:ext uri="{FF2B5EF4-FFF2-40B4-BE49-F238E27FC236}">
                <a16:creationId xmlns:a16="http://schemas.microsoft.com/office/drawing/2014/main" id="{0921FBF1-3989-89E4-BEE6-0D56458756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1EBAA5-0375-3601-644B-FB33A99AA3FD}"/>
              </a:ext>
            </a:extLst>
          </p:cNvPr>
          <p:cNvSpPr>
            <a:spLocks noGrp="1"/>
          </p:cNvSpPr>
          <p:nvPr>
            <p:ph type="sldNum" sz="quarter" idx="12"/>
          </p:nvPr>
        </p:nvSpPr>
        <p:spPr/>
        <p:txBody>
          <a:bodyPr/>
          <a:lstStyle/>
          <a:p>
            <a:fld id="{4308D593-88CD-4E5E-8B1A-9D791DDEC9F8}" type="slidenum">
              <a:rPr lang="en-US" smtClean="0"/>
              <a:t>‹#›</a:t>
            </a:fld>
            <a:endParaRPr lang="en-US"/>
          </a:p>
        </p:txBody>
      </p:sp>
    </p:spTree>
    <p:extLst>
      <p:ext uri="{BB962C8B-B14F-4D97-AF65-F5344CB8AC3E}">
        <p14:creationId xmlns:p14="http://schemas.microsoft.com/office/powerpoint/2010/main" val="1973700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6B923-E3AB-162B-4AC4-0CE050AB82E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20AF3C-5EA3-2D76-80B4-77B0D65435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DEA6D9-F02A-92E9-3091-3705D529874E}"/>
              </a:ext>
            </a:extLst>
          </p:cNvPr>
          <p:cNvSpPr>
            <a:spLocks noGrp="1"/>
          </p:cNvSpPr>
          <p:nvPr>
            <p:ph type="dt" sz="half" idx="10"/>
          </p:nvPr>
        </p:nvSpPr>
        <p:spPr/>
        <p:txBody>
          <a:bodyPr/>
          <a:lstStyle/>
          <a:p>
            <a:fld id="{21D44541-D5F4-4A4A-B03A-69C53394FBBB}" type="datetimeFigureOut">
              <a:rPr lang="en-US" smtClean="0"/>
              <a:t>11/7/2022</a:t>
            </a:fld>
            <a:endParaRPr lang="en-US"/>
          </a:p>
        </p:txBody>
      </p:sp>
      <p:sp>
        <p:nvSpPr>
          <p:cNvPr id="5" name="Footer Placeholder 4">
            <a:extLst>
              <a:ext uri="{FF2B5EF4-FFF2-40B4-BE49-F238E27FC236}">
                <a16:creationId xmlns:a16="http://schemas.microsoft.com/office/drawing/2014/main" id="{E2CF149E-4F8D-960F-7375-FFA691D4FB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9F3C5B-B795-4DB6-6C1A-7F89B2A2760F}"/>
              </a:ext>
            </a:extLst>
          </p:cNvPr>
          <p:cNvSpPr>
            <a:spLocks noGrp="1"/>
          </p:cNvSpPr>
          <p:nvPr>
            <p:ph type="sldNum" sz="quarter" idx="12"/>
          </p:nvPr>
        </p:nvSpPr>
        <p:spPr/>
        <p:txBody>
          <a:bodyPr/>
          <a:lstStyle/>
          <a:p>
            <a:fld id="{4308D593-88CD-4E5E-8B1A-9D791DDEC9F8}" type="slidenum">
              <a:rPr lang="en-US" smtClean="0"/>
              <a:t>‹#›</a:t>
            </a:fld>
            <a:endParaRPr lang="en-US"/>
          </a:p>
        </p:txBody>
      </p:sp>
    </p:spTree>
    <p:extLst>
      <p:ext uri="{BB962C8B-B14F-4D97-AF65-F5344CB8AC3E}">
        <p14:creationId xmlns:p14="http://schemas.microsoft.com/office/powerpoint/2010/main" val="2566756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4B56E-2055-9853-AA42-10BD994CFA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7B33D5-99E4-56E3-527F-A4E29303D90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05157A-B69C-F0D5-9A08-2CF19E36D52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7E0FD9-CCD7-D4BB-5144-26C0B3800463}"/>
              </a:ext>
            </a:extLst>
          </p:cNvPr>
          <p:cNvSpPr>
            <a:spLocks noGrp="1"/>
          </p:cNvSpPr>
          <p:nvPr>
            <p:ph type="dt" sz="half" idx="10"/>
          </p:nvPr>
        </p:nvSpPr>
        <p:spPr/>
        <p:txBody>
          <a:bodyPr/>
          <a:lstStyle/>
          <a:p>
            <a:fld id="{21D44541-D5F4-4A4A-B03A-69C53394FBBB}" type="datetimeFigureOut">
              <a:rPr lang="en-US" smtClean="0"/>
              <a:t>11/7/2022</a:t>
            </a:fld>
            <a:endParaRPr lang="en-US"/>
          </a:p>
        </p:txBody>
      </p:sp>
      <p:sp>
        <p:nvSpPr>
          <p:cNvPr id="6" name="Footer Placeholder 5">
            <a:extLst>
              <a:ext uri="{FF2B5EF4-FFF2-40B4-BE49-F238E27FC236}">
                <a16:creationId xmlns:a16="http://schemas.microsoft.com/office/drawing/2014/main" id="{0CB7F4E7-2D91-9D8D-D811-0D8EDE750B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D5EC0B-F860-E58A-8F6D-2C5005F94041}"/>
              </a:ext>
            </a:extLst>
          </p:cNvPr>
          <p:cNvSpPr>
            <a:spLocks noGrp="1"/>
          </p:cNvSpPr>
          <p:nvPr>
            <p:ph type="sldNum" sz="quarter" idx="12"/>
          </p:nvPr>
        </p:nvSpPr>
        <p:spPr/>
        <p:txBody>
          <a:bodyPr/>
          <a:lstStyle/>
          <a:p>
            <a:fld id="{4308D593-88CD-4E5E-8B1A-9D791DDEC9F8}" type="slidenum">
              <a:rPr lang="en-US" smtClean="0"/>
              <a:t>‹#›</a:t>
            </a:fld>
            <a:endParaRPr lang="en-US"/>
          </a:p>
        </p:txBody>
      </p:sp>
    </p:spTree>
    <p:extLst>
      <p:ext uri="{BB962C8B-B14F-4D97-AF65-F5344CB8AC3E}">
        <p14:creationId xmlns:p14="http://schemas.microsoft.com/office/powerpoint/2010/main" val="3484591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37D50-7CB3-16D2-72AC-5A588758737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A469B88-7FBC-160A-F459-47643F5D54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CF2341-F353-A2F6-68C6-8CDFA46303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F4B321-5D4C-B828-3D77-CA19A975EA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E510F1-B2DB-8DC5-DB8C-92DAE05B6A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89D8C59-462F-DFA0-637E-5DC0FD99C696}"/>
              </a:ext>
            </a:extLst>
          </p:cNvPr>
          <p:cNvSpPr>
            <a:spLocks noGrp="1"/>
          </p:cNvSpPr>
          <p:nvPr>
            <p:ph type="dt" sz="half" idx="10"/>
          </p:nvPr>
        </p:nvSpPr>
        <p:spPr/>
        <p:txBody>
          <a:bodyPr/>
          <a:lstStyle/>
          <a:p>
            <a:fld id="{21D44541-D5F4-4A4A-B03A-69C53394FBBB}" type="datetimeFigureOut">
              <a:rPr lang="en-US" smtClean="0"/>
              <a:t>11/7/2022</a:t>
            </a:fld>
            <a:endParaRPr lang="en-US"/>
          </a:p>
        </p:txBody>
      </p:sp>
      <p:sp>
        <p:nvSpPr>
          <p:cNvPr id="8" name="Footer Placeholder 7">
            <a:extLst>
              <a:ext uri="{FF2B5EF4-FFF2-40B4-BE49-F238E27FC236}">
                <a16:creationId xmlns:a16="http://schemas.microsoft.com/office/drawing/2014/main" id="{EDDB4B7F-5EA8-DD3B-4A47-A2ECD437557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2EA4E3-8FC3-EF9A-75C1-FBBFF9D4B876}"/>
              </a:ext>
            </a:extLst>
          </p:cNvPr>
          <p:cNvSpPr>
            <a:spLocks noGrp="1"/>
          </p:cNvSpPr>
          <p:nvPr>
            <p:ph type="sldNum" sz="quarter" idx="12"/>
          </p:nvPr>
        </p:nvSpPr>
        <p:spPr/>
        <p:txBody>
          <a:bodyPr/>
          <a:lstStyle/>
          <a:p>
            <a:fld id="{4308D593-88CD-4E5E-8B1A-9D791DDEC9F8}" type="slidenum">
              <a:rPr lang="en-US" smtClean="0"/>
              <a:t>‹#›</a:t>
            </a:fld>
            <a:endParaRPr lang="en-US"/>
          </a:p>
        </p:txBody>
      </p:sp>
    </p:spTree>
    <p:extLst>
      <p:ext uri="{BB962C8B-B14F-4D97-AF65-F5344CB8AC3E}">
        <p14:creationId xmlns:p14="http://schemas.microsoft.com/office/powerpoint/2010/main" val="4099850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6B2A5-8418-516A-8C8E-415CB23C8C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47576C-2CD1-33C4-CAAC-B97C9F02B7C3}"/>
              </a:ext>
            </a:extLst>
          </p:cNvPr>
          <p:cNvSpPr>
            <a:spLocks noGrp="1"/>
          </p:cNvSpPr>
          <p:nvPr>
            <p:ph type="dt" sz="half" idx="10"/>
          </p:nvPr>
        </p:nvSpPr>
        <p:spPr/>
        <p:txBody>
          <a:bodyPr/>
          <a:lstStyle/>
          <a:p>
            <a:fld id="{21D44541-D5F4-4A4A-B03A-69C53394FBBB}" type="datetimeFigureOut">
              <a:rPr lang="en-US" smtClean="0"/>
              <a:t>11/7/2022</a:t>
            </a:fld>
            <a:endParaRPr lang="en-US"/>
          </a:p>
        </p:txBody>
      </p:sp>
      <p:sp>
        <p:nvSpPr>
          <p:cNvPr id="4" name="Footer Placeholder 3">
            <a:extLst>
              <a:ext uri="{FF2B5EF4-FFF2-40B4-BE49-F238E27FC236}">
                <a16:creationId xmlns:a16="http://schemas.microsoft.com/office/drawing/2014/main" id="{F273E72F-B2FD-73C2-58A7-BD18A03E05A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892234-1492-7DB7-F1A3-2E56FE9A6B78}"/>
              </a:ext>
            </a:extLst>
          </p:cNvPr>
          <p:cNvSpPr>
            <a:spLocks noGrp="1"/>
          </p:cNvSpPr>
          <p:nvPr>
            <p:ph type="sldNum" sz="quarter" idx="12"/>
          </p:nvPr>
        </p:nvSpPr>
        <p:spPr/>
        <p:txBody>
          <a:bodyPr/>
          <a:lstStyle/>
          <a:p>
            <a:fld id="{4308D593-88CD-4E5E-8B1A-9D791DDEC9F8}" type="slidenum">
              <a:rPr lang="en-US" smtClean="0"/>
              <a:t>‹#›</a:t>
            </a:fld>
            <a:endParaRPr lang="en-US"/>
          </a:p>
        </p:txBody>
      </p:sp>
    </p:spTree>
    <p:extLst>
      <p:ext uri="{BB962C8B-B14F-4D97-AF65-F5344CB8AC3E}">
        <p14:creationId xmlns:p14="http://schemas.microsoft.com/office/powerpoint/2010/main" val="481513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546FEA-8AB0-90F0-77D4-9317EF520FAE}"/>
              </a:ext>
            </a:extLst>
          </p:cNvPr>
          <p:cNvSpPr>
            <a:spLocks noGrp="1"/>
          </p:cNvSpPr>
          <p:nvPr>
            <p:ph type="dt" sz="half" idx="10"/>
          </p:nvPr>
        </p:nvSpPr>
        <p:spPr/>
        <p:txBody>
          <a:bodyPr/>
          <a:lstStyle/>
          <a:p>
            <a:fld id="{21D44541-D5F4-4A4A-B03A-69C53394FBBB}" type="datetimeFigureOut">
              <a:rPr lang="en-US" smtClean="0"/>
              <a:t>11/7/2022</a:t>
            </a:fld>
            <a:endParaRPr lang="en-US"/>
          </a:p>
        </p:txBody>
      </p:sp>
      <p:sp>
        <p:nvSpPr>
          <p:cNvPr id="3" name="Footer Placeholder 2">
            <a:extLst>
              <a:ext uri="{FF2B5EF4-FFF2-40B4-BE49-F238E27FC236}">
                <a16:creationId xmlns:a16="http://schemas.microsoft.com/office/drawing/2014/main" id="{0F71B2CD-7974-D591-8ECD-0E1721CDE3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AC2672-2054-579F-88C9-3A05DEF9021F}"/>
              </a:ext>
            </a:extLst>
          </p:cNvPr>
          <p:cNvSpPr>
            <a:spLocks noGrp="1"/>
          </p:cNvSpPr>
          <p:nvPr>
            <p:ph type="sldNum" sz="quarter" idx="12"/>
          </p:nvPr>
        </p:nvSpPr>
        <p:spPr/>
        <p:txBody>
          <a:bodyPr/>
          <a:lstStyle/>
          <a:p>
            <a:fld id="{4308D593-88CD-4E5E-8B1A-9D791DDEC9F8}" type="slidenum">
              <a:rPr lang="en-US" smtClean="0"/>
              <a:t>‹#›</a:t>
            </a:fld>
            <a:endParaRPr lang="en-US"/>
          </a:p>
        </p:txBody>
      </p:sp>
    </p:spTree>
    <p:extLst>
      <p:ext uri="{BB962C8B-B14F-4D97-AF65-F5344CB8AC3E}">
        <p14:creationId xmlns:p14="http://schemas.microsoft.com/office/powerpoint/2010/main" val="2769083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FF9AD-4EB1-15A0-4772-3A13677943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E10C8E-0291-4F58-0781-7B5E13C767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B0C8AB-614B-89E4-F9D5-CE717CC3B5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831051-BA35-C4B1-5E02-D97AEAF509B4}"/>
              </a:ext>
            </a:extLst>
          </p:cNvPr>
          <p:cNvSpPr>
            <a:spLocks noGrp="1"/>
          </p:cNvSpPr>
          <p:nvPr>
            <p:ph type="dt" sz="half" idx="10"/>
          </p:nvPr>
        </p:nvSpPr>
        <p:spPr/>
        <p:txBody>
          <a:bodyPr/>
          <a:lstStyle/>
          <a:p>
            <a:fld id="{21D44541-D5F4-4A4A-B03A-69C53394FBBB}" type="datetimeFigureOut">
              <a:rPr lang="en-US" smtClean="0"/>
              <a:t>11/7/2022</a:t>
            </a:fld>
            <a:endParaRPr lang="en-US"/>
          </a:p>
        </p:txBody>
      </p:sp>
      <p:sp>
        <p:nvSpPr>
          <p:cNvPr id="6" name="Footer Placeholder 5">
            <a:extLst>
              <a:ext uri="{FF2B5EF4-FFF2-40B4-BE49-F238E27FC236}">
                <a16:creationId xmlns:a16="http://schemas.microsoft.com/office/drawing/2014/main" id="{4F3D9702-1383-FFF4-5DE2-634578E1A1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E58DCE-3D15-897D-CB38-D7B9DC36C153}"/>
              </a:ext>
            </a:extLst>
          </p:cNvPr>
          <p:cNvSpPr>
            <a:spLocks noGrp="1"/>
          </p:cNvSpPr>
          <p:nvPr>
            <p:ph type="sldNum" sz="quarter" idx="12"/>
          </p:nvPr>
        </p:nvSpPr>
        <p:spPr/>
        <p:txBody>
          <a:bodyPr/>
          <a:lstStyle/>
          <a:p>
            <a:fld id="{4308D593-88CD-4E5E-8B1A-9D791DDEC9F8}" type="slidenum">
              <a:rPr lang="en-US" smtClean="0"/>
              <a:t>‹#›</a:t>
            </a:fld>
            <a:endParaRPr lang="en-US"/>
          </a:p>
        </p:txBody>
      </p:sp>
    </p:spTree>
    <p:extLst>
      <p:ext uri="{BB962C8B-B14F-4D97-AF65-F5344CB8AC3E}">
        <p14:creationId xmlns:p14="http://schemas.microsoft.com/office/powerpoint/2010/main" val="2878533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A4250-EC96-5FA6-354A-057C71E036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7499C2-79CF-D185-F19E-003EC7936D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27005E-1A38-9647-87A4-34784AE885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0CEA44-FA43-1D0B-6CC1-FB6C6843B56E}"/>
              </a:ext>
            </a:extLst>
          </p:cNvPr>
          <p:cNvSpPr>
            <a:spLocks noGrp="1"/>
          </p:cNvSpPr>
          <p:nvPr>
            <p:ph type="dt" sz="half" idx="10"/>
          </p:nvPr>
        </p:nvSpPr>
        <p:spPr/>
        <p:txBody>
          <a:bodyPr/>
          <a:lstStyle/>
          <a:p>
            <a:fld id="{21D44541-D5F4-4A4A-B03A-69C53394FBBB}" type="datetimeFigureOut">
              <a:rPr lang="en-US" smtClean="0"/>
              <a:t>11/7/2022</a:t>
            </a:fld>
            <a:endParaRPr lang="en-US"/>
          </a:p>
        </p:txBody>
      </p:sp>
      <p:sp>
        <p:nvSpPr>
          <p:cNvPr id="6" name="Footer Placeholder 5">
            <a:extLst>
              <a:ext uri="{FF2B5EF4-FFF2-40B4-BE49-F238E27FC236}">
                <a16:creationId xmlns:a16="http://schemas.microsoft.com/office/drawing/2014/main" id="{49A21A3F-DB5E-D1D3-6A42-20756C04B8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230C2C-AE5F-7243-D694-493C4DD284D4}"/>
              </a:ext>
            </a:extLst>
          </p:cNvPr>
          <p:cNvSpPr>
            <a:spLocks noGrp="1"/>
          </p:cNvSpPr>
          <p:nvPr>
            <p:ph type="sldNum" sz="quarter" idx="12"/>
          </p:nvPr>
        </p:nvSpPr>
        <p:spPr/>
        <p:txBody>
          <a:bodyPr/>
          <a:lstStyle/>
          <a:p>
            <a:fld id="{4308D593-88CD-4E5E-8B1A-9D791DDEC9F8}" type="slidenum">
              <a:rPr lang="en-US" smtClean="0"/>
              <a:t>‹#›</a:t>
            </a:fld>
            <a:endParaRPr lang="en-US"/>
          </a:p>
        </p:txBody>
      </p:sp>
    </p:spTree>
    <p:extLst>
      <p:ext uri="{BB962C8B-B14F-4D97-AF65-F5344CB8AC3E}">
        <p14:creationId xmlns:p14="http://schemas.microsoft.com/office/powerpoint/2010/main" val="510320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402A6A-52D8-C841-40DE-0E78A5A7D4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DEB3D5-76B8-953F-F2EA-F014753239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8DA5D2-E7F4-CF3A-F5E8-1B3E6CBBA2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D44541-D5F4-4A4A-B03A-69C53394FBBB}" type="datetimeFigureOut">
              <a:rPr lang="en-US" smtClean="0"/>
              <a:t>11/7/2022</a:t>
            </a:fld>
            <a:endParaRPr lang="en-US"/>
          </a:p>
        </p:txBody>
      </p:sp>
      <p:sp>
        <p:nvSpPr>
          <p:cNvPr id="5" name="Footer Placeholder 4">
            <a:extLst>
              <a:ext uri="{FF2B5EF4-FFF2-40B4-BE49-F238E27FC236}">
                <a16:creationId xmlns:a16="http://schemas.microsoft.com/office/drawing/2014/main" id="{3EE3A230-F684-1C54-FC66-80C91A9831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2AF73B-7D0A-95A3-B052-8B1F122CB1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08D593-88CD-4E5E-8B1A-9D791DDEC9F8}" type="slidenum">
              <a:rPr lang="en-US" smtClean="0"/>
              <a:t>‹#›</a:t>
            </a:fld>
            <a:endParaRPr lang="en-US"/>
          </a:p>
        </p:txBody>
      </p:sp>
    </p:spTree>
    <p:extLst>
      <p:ext uri="{BB962C8B-B14F-4D97-AF65-F5344CB8AC3E}">
        <p14:creationId xmlns:p14="http://schemas.microsoft.com/office/powerpoint/2010/main" val="26275897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331E87-EF67-F8D1-8C71-59075229B014}"/>
              </a:ext>
            </a:extLst>
          </p:cNvPr>
          <p:cNvSpPr>
            <a:spLocks noGrp="1"/>
          </p:cNvSpPr>
          <p:nvPr>
            <p:ph type="title"/>
          </p:nvPr>
        </p:nvSpPr>
        <p:spPr>
          <a:xfrm>
            <a:off x="686834" y="1153572"/>
            <a:ext cx="3200400" cy="4461163"/>
          </a:xfrm>
        </p:spPr>
        <p:txBody>
          <a:bodyPr>
            <a:normAutofit/>
          </a:bodyPr>
          <a:lstStyle/>
          <a:p>
            <a:r>
              <a:rPr lang="en-US">
                <a:solidFill>
                  <a:srgbClr val="FFFFFF"/>
                </a:solidFill>
              </a:rPr>
              <a:t>By the numbers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1DBBA23-EE19-60EC-AA1B-87D65BF24F23}"/>
              </a:ext>
            </a:extLst>
          </p:cNvPr>
          <p:cNvSpPr>
            <a:spLocks noGrp="1"/>
          </p:cNvSpPr>
          <p:nvPr>
            <p:ph idx="1"/>
          </p:nvPr>
        </p:nvSpPr>
        <p:spPr>
          <a:xfrm>
            <a:off x="4726390" y="1272381"/>
            <a:ext cx="6906491" cy="3263043"/>
          </a:xfrm>
        </p:spPr>
        <p:txBody>
          <a:bodyPr anchor="ctr">
            <a:normAutofit/>
          </a:bodyPr>
          <a:lstStyle/>
          <a:p>
            <a:r>
              <a:rPr lang="en-US" sz="2600" dirty="0"/>
              <a:t>20,000+ email records across 10 subscriber lists</a:t>
            </a:r>
          </a:p>
          <a:p>
            <a:r>
              <a:rPr lang="en-US" sz="2600" dirty="0"/>
              <a:t>144 standing web pages</a:t>
            </a:r>
          </a:p>
          <a:p>
            <a:r>
              <a:rPr lang="en-US" sz="2600" dirty="0"/>
              <a:t>Plus 1,000+ temporary web pages </a:t>
            </a:r>
          </a:p>
          <a:p>
            <a:r>
              <a:rPr lang="en-US" sz="2600" dirty="0"/>
              <a:t>30 social media accounts across Facebook, Instagram, Twitter, LinkedIn, YouTube</a:t>
            </a:r>
          </a:p>
          <a:p>
            <a:r>
              <a:rPr lang="en-US" sz="2600" dirty="0"/>
              <a:t>Monthly events, webinars, programs, digital videos, fundraising, and more</a:t>
            </a:r>
          </a:p>
          <a:p>
            <a:endParaRPr lang="en-US" sz="2600" dirty="0"/>
          </a:p>
          <a:p>
            <a:endParaRPr lang="en-US" sz="2600" dirty="0"/>
          </a:p>
        </p:txBody>
      </p:sp>
      <p:sp>
        <p:nvSpPr>
          <p:cNvPr id="4" name="TextBox 3">
            <a:extLst>
              <a:ext uri="{FF2B5EF4-FFF2-40B4-BE49-F238E27FC236}">
                <a16:creationId xmlns:a16="http://schemas.microsoft.com/office/drawing/2014/main" id="{E567C1A6-1260-DD69-C277-7A5C3DB3BAC6}"/>
              </a:ext>
            </a:extLst>
          </p:cNvPr>
          <p:cNvSpPr txBox="1"/>
          <p:nvPr/>
        </p:nvSpPr>
        <p:spPr>
          <a:xfrm>
            <a:off x="4378126" y="4245362"/>
            <a:ext cx="7075062" cy="2523768"/>
          </a:xfrm>
          <a:prstGeom prst="rect">
            <a:avLst/>
          </a:prstGeom>
          <a:noFill/>
        </p:spPr>
        <p:txBody>
          <a:bodyPr wrap="square" rtlCol="0">
            <a:spAutoFit/>
          </a:bodyPr>
          <a:lstStyle/>
          <a:p>
            <a:r>
              <a:rPr lang="en-US" sz="2800" dirty="0"/>
              <a:t>Two full-time and one part-time marketing staff </a:t>
            </a:r>
          </a:p>
          <a:p>
            <a:br>
              <a:rPr lang="en-US" sz="2800" dirty="0"/>
            </a:br>
            <a:r>
              <a:rPr lang="en-US" sz="2800" dirty="0"/>
              <a:t>Collaborations with multimedia, radio, TV production, digital initiative, events, education, and Outreach Marketing</a:t>
            </a:r>
          </a:p>
          <a:p>
            <a:endParaRPr lang="en-US" dirty="0"/>
          </a:p>
        </p:txBody>
      </p:sp>
      <p:cxnSp>
        <p:nvCxnSpPr>
          <p:cNvPr id="6" name="Straight Connector 5">
            <a:extLst>
              <a:ext uri="{FF2B5EF4-FFF2-40B4-BE49-F238E27FC236}">
                <a16:creationId xmlns:a16="http://schemas.microsoft.com/office/drawing/2014/main" id="{068FAA1D-ECF3-B69E-11A4-B49B04DACFF8}"/>
              </a:ext>
            </a:extLst>
          </p:cNvPr>
          <p:cNvCxnSpPr/>
          <p:nvPr/>
        </p:nvCxnSpPr>
        <p:spPr>
          <a:xfrm>
            <a:off x="5076772" y="4108704"/>
            <a:ext cx="6428394"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2100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21325-26B0-89D1-FA02-AF8528C62406}"/>
              </a:ext>
            </a:extLst>
          </p:cNvPr>
          <p:cNvSpPr>
            <a:spLocks noGrp="1"/>
          </p:cNvSpPr>
          <p:nvPr>
            <p:ph type="title"/>
          </p:nvPr>
        </p:nvSpPr>
        <p:spPr>
          <a:xfrm>
            <a:off x="376561" y="0"/>
            <a:ext cx="10515600" cy="1325563"/>
          </a:xfrm>
        </p:spPr>
        <p:txBody>
          <a:bodyPr/>
          <a:lstStyle/>
          <a:p>
            <a:r>
              <a:rPr lang="en-US" dirty="0"/>
              <a:t>Marketing Support</a:t>
            </a:r>
          </a:p>
        </p:txBody>
      </p:sp>
      <p:sp>
        <p:nvSpPr>
          <p:cNvPr id="3" name="Content Placeholder 2">
            <a:extLst>
              <a:ext uri="{FF2B5EF4-FFF2-40B4-BE49-F238E27FC236}">
                <a16:creationId xmlns:a16="http://schemas.microsoft.com/office/drawing/2014/main" id="{95784F6B-DB58-1544-5636-FC2B5DD2A8B1}"/>
              </a:ext>
            </a:extLst>
          </p:cNvPr>
          <p:cNvSpPr>
            <a:spLocks noGrp="1"/>
          </p:cNvSpPr>
          <p:nvPr>
            <p:ph idx="1"/>
          </p:nvPr>
        </p:nvSpPr>
        <p:spPr>
          <a:xfrm>
            <a:off x="479537" y="1295700"/>
            <a:ext cx="5616463" cy="5167311"/>
          </a:xfrm>
        </p:spPr>
        <p:txBody>
          <a:bodyPr>
            <a:normAutofit lnSpcReduction="10000"/>
          </a:bodyPr>
          <a:lstStyle/>
          <a:p>
            <a:r>
              <a:rPr lang="en-US" sz="1800" dirty="0"/>
              <a:t>Programming</a:t>
            </a:r>
          </a:p>
          <a:p>
            <a:pPr lvl="1"/>
            <a:r>
              <a:rPr lang="en-US" sz="1800" dirty="0"/>
              <a:t>WPSU Program Guide</a:t>
            </a:r>
          </a:p>
          <a:p>
            <a:pPr lvl="1"/>
            <a:r>
              <a:rPr lang="en-US" sz="1800" dirty="0"/>
              <a:t>Town &amp; Gown ad, Centre Co Gazette, and advertising</a:t>
            </a:r>
          </a:p>
          <a:p>
            <a:pPr lvl="1"/>
            <a:r>
              <a:rPr lang="en-US" sz="1800" dirty="0"/>
              <a:t>Digital Editorial Calendar and Digital Initiative</a:t>
            </a:r>
          </a:p>
          <a:p>
            <a:pPr lvl="1"/>
            <a:r>
              <a:rPr lang="en-US" sz="1800" dirty="0"/>
              <a:t>Weekly fan email and monthly member email</a:t>
            </a:r>
          </a:p>
          <a:p>
            <a:pPr lvl="1"/>
            <a:r>
              <a:rPr lang="en-US" sz="1800" dirty="0"/>
              <a:t>Weekly News Roundup email</a:t>
            </a:r>
          </a:p>
          <a:p>
            <a:r>
              <a:rPr lang="en-US" sz="1800" dirty="0"/>
              <a:t>Membership</a:t>
            </a:r>
          </a:p>
          <a:p>
            <a:pPr lvl="1"/>
            <a:r>
              <a:rPr lang="en-US" sz="1800" dirty="0"/>
              <a:t>Email donor recognition</a:t>
            </a:r>
          </a:p>
          <a:p>
            <a:pPr lvl="1"/>
            <a:r>
              <a:rPr lang="en-US" sz="1800" dirty="0"/>
              <a:t>Fundraising Drives: email, social media, advertising</a:t>
            </a:r>
          </a:p>
          <a:p>
            <a:pPr lvl="1"/>
            <a:r>
              <a:rPr lang="en-US" sz="1800" dirty="0"/>
              <a:t>Member Events</a:t>
            </a:r>
          </a:p>
          <a:p>
            <a:pPr lvl="1"/>
            <a:r>
              <a:rPr lang="en-US" sz="1800" dirty="0"/>
              <a:t>Fundraising events such as Restaurant Giveback Nights and Connoisseur’s Dinner</a:t>
            </a:r>
          </a:p>
          <a:p>
            <a:r>
              <a:rPr lang="en-US" sz="1800" dirty="0"/>
              <a:t>Business Support</a:t>
            </a:r>
          </a:p>
          <a:p>
            <a:pPr lvl="1"/>
            <a:r>
              <a:rPr lang="en-US" sz="1800" dirty="0"/>
              <a:t>One sheets for program and event sponsorships</a:t>
            </a:r>
          </a:p>
          <a:p>
            <a:pPr lvl="1"/>
            <a:r>
              <a:rPr lang="en-US" sz="1800" dirty="0"/>
              <a:t>Audience research proof of performance</a:t>
            </a:r>
          </a:p>
          <a:p>
            <a:pPr lvl="1"/>
            <a:r>
              <a:rPr lang="en-US" sz="1800" dirty="0"/>
              <a:t>Business recognition</a:t>
            </a:r>
          </a:p>
          <a:p>
            <a:endParaRPr lang="en-US" dirty="0"/>
          </a:p>
          <a:p>
            <a:endParaRPr lang="en-US" dirty="0"/>
          </a:p>
          <a:p>
            <a:endParaRPr lang="en-US" dirty="0"/>
          </a:p>
          <a:p>
            <a:endParaRPr lang="en-US" dirty="0"/>
          </a:p>
        </p:txBody>
      </p:sp>
      <p:sp>
        <p:nvSpPr>
          <p:cNvPr id="5" name="TextBox 4">
            <a:extLst>
              <a:ext uri="{FF2B5EF4-FFF2-40B4-BE49-F238E27FC236}">
                <a16:creationId xmlns:a16="http://schemas.microsoft.com/office/drawing/2014/main" id="{F9B7205C-1612-A1E9-600A-55BF5829680A}"/>
              </a:ext>
            </a:extLst>
          </p:cNvPr>
          <p:cNvSpPr txBox="1"/>
          <p:nvPr/>
        </p:nvSpPr>
        <p:spPr>
          <a:xfrm>
            <a:off x="6488515" y="1163227"/>
            <a:ext cx="5504152" cy="5432256"/>
          </a:xfrm>
          <a:prstGeom prst="rect">
            <a:avLst/>
          </a:prstGeom>
          <a:noFill/>
        </p:spPr>
        <p:txBody>
          <a:bodyPr wrap="square">
            <a:spAutoFit/>
          </a:bodyPr>
          <a:lstStyle/>
          <a:p>
            <a:pPr marL="285750" indent="-285750">
              <a:buFont typeface="Arial" panose="020B0604020202020204" pitchFamily="34" charset="0"/>
              <a:buChar char="•"/>
            </a:pPr>
            <a:r>
              <a:rPr lang="en-US" dirty="0"/>
              <a:t>Education</a:t>
            </a:r>
          </a:p>
          <a:p>
            <a:pPr marL="742950" lvl="1" indent="-285750">
              <a:buFont typeface="Arial" panose="020B0604020202020204" pitchFamily="34" charset="0"/>
              <a:buChar char="•"/>
            </a:pPr>
            <a:r>
              <a:rPr lang="en-US" dirty="0"/>
              <a:t>Monthly email newsletter</a:t>
            </a:r>
          </a:p>
          <a:p>
            <a:pPr marL="742950" lvl="1" indent="-285750">
              <a:buFont typeface="Arial" panose="020B0604020202020204" pitchFamily="34" charset="0"/>
              <a:buChar char="•"/>
            </a:pPr>
            <a:r>
              <a:rPr lang="en-US" dirty="0"/>
              <a:t>Activity packets, posters, and other collateral</a:t>
            </a:r>
          </a:p>
          <a:p>
            <a:pPr marL="742950" lvl="1" indent="-285750">
              <a:buFont typeface="Arial" panose="020B0604020202020204" pitchFamily="34" charset="0"/>
              <a:buChar char="•"/>
            </a:pPr>
            <a:r>
              <a:rPr lang="en-US" dirty="0"/>
              <a:t>Interstitials</a:t>
            </a:r>
          </a:p>
          <a:p>
            <a:pPr marL="742950" lvl="1" indent="-285750">
              <a:buFont typeface="Arial" panose="020B0604020202020204" pitchFamily="34" charset="0"/>
              <a:buChar char="•"/>
            </a:pPr>
            <a:r>
              <a:rPr lang="en-US" dirty="0"/>
              <a:t>Webinar marketing</a:t>
            </a:r>
          </a:p>
          <a:p>
            <a:pPr marL="742950" lvl="1" indent="-285750">
              <a:buFont typeface="Arial" panose="020B0604020202020204" pitchFamily="34" charset="0"/>
              <a:buChar char="•"/>
            </a:pPr>
            <a:r>
              <a:rPr lang="en-US" dirty="0"/>
              <a:t>Websites</a:t>
            </a:r>
          </a:p>
          <a:p>
            <a:pPr marL="285750" indent="-285750">
              <a:buFont typeface="Arial" panose="020B0604020202020204" pitchFamily="34" charset="0"/>
              <a:buChar char="•"/>
            </a:pPr>
            <a:r>
              <a:rPr lang="en-US" dirty="0"/>
              <a:t>Events</a:t>
            </a:r>
          </a:p>
          <a:p>
            <a:pPr marL="742950" lvl="1" indent="-285750">
              <a:buFont typeface="Arial" panose="020B0604020202020204" pitchFamily="34" charset="0"/>
              <a:buChar char="•"/>
            </a:pPr>
            <a:r>
              <a:rPr lang="en-US" dirty="0"/>
              <a:t>Marketing</a:t>
            </a:r>
          </a:p>
          <a:p>
            <a:pPr marL="742950" lvl="1" indent="-285750">
              <a:buFont typeface="Arial" panose="020B0604020202020204" pitchFamily="34" charset="0"/>
              <a:buChar char="•"/>
            </a:pPr>
            <a:r>
              <a:rPr lang="en-US" dirty="0"/>
              <a:t>Event collateral</a:t>
            </a:r>
          </a:p>
          <a:p>
            <a:pPr marL="742950" lvl="1" indent="-285750">
              <a:buFont typeface="Arial" panose="020B0604020202020204" pitchFamily="34" charset="0"/>
              <a:buChar char="•"/>
            </a:pPr>
            <a:r>
              <a:rPr lang="en-US" dirty="0"/>
              <a:t>TV and FM promos</a:t>
            </a:r>
          </a:p>
          <a:p>
            <a:pPr marL="342900" indent="-342900">
              <a:buFont typeface="Arial" panose="020B0604020202020204" pitchFamily="34" charset="0"/>
              <a:buChar char="•"/>
            </a:pPr>
            <a:r>
              <a:rPr lang="en-US" sz="1900" dirty="0"/>
              <a:t>Engagement</a:t>
            </a:r>
          </a:p>
          <a:p>
            <a:pPr marL="800100" lvl="1" indent="-342900">
              <a:buFont typeface="Arial" panose="020B0604020202020204" pitchFamily="34" charset="0"/>
              <a:buChar char="•"/>
            </a:pPr>
            <a:r>
              <a:rPr lang="en-US" sz="1900" dirty="0"/>
              <a:t>Impact Reports (CPB, Quarterly, Annual)</a:t>
            </a:r>
          </a:p>
          <a:p>
            <a:pPr marL="800100" lvl="1" indent="-342900">
              <a:buFont typeface="Arial" panose="020B0604020202020204" pitchFamily="34" charset="0"/>
              <a:buChar char="•"/>
            </a:pPr>
            <a:r>
              <a:rPr lang="en-US" sz="1900" dirty="0"/>
              <a:t>Impact Mapping and Data Visualization</a:t>
            </a:r>
          </a:p>
          <a:p>
            <a:pPr marL="800100" lvl="1" indent="-342900">
              <a:buFont typeface="Arial" panose="020B0604020202020204" pitchFamily="34" charset="0"/>
              <a:buChar char="•"/>
            </a:pPr>
            <a:r>
              <a:rPr lang="en-US" sz="1900" dirty="0"/>
              <a:t>Member Survey</a:t>
            </a:r>
          </a:p>
          <a:p>
            <a:pPr marL="800100" lvl="1" indent="-342900">
              <a:buFont typeface="Arial" panose="020B0604020202020204" pitchFamily="34" charset="0"/>
              <a:buChar char="•"/>
            </a:pPr>
            <a:r>
              <a:rPr lang="en-US" sz="1900" dirty="0"/>
              <a:t>Presentations</a:t>
            </a:r>
          </a:p>
          <a:p>
            <a:pPr marL="285750" indent="-285750">
              <a:buFont typeface="Arial" panose="020B0604020202020204" pitchFamily="34" charset="0"/>
              <a:buChar char="•"/>
            </a:pPr>
            <a:r>
              <a:rPr lang="en-US" dirty="0"/>
              <a:t>Outreach Marketing</a:t>
            </a:r>
          </a:p>
          <a:p>
            <a:pPr marL="742950" lvl="1" indent="-285750">
              <a:buFont typeface="Arial" panose="020B0604020202020204" pitchFamily="34" charset="0"/>
              <a:buChar char="•"/>
            </a:pPr>
            <a:r>
              <a:rPr lang="en-US" dirty="0"/>
              <a:t>University Editor review and number release</a:t>
            </a:r>
          </a:p>
          <a:p>
            <a:pPr marL="742950" lvl="1" indent="-285750">
              <a:buFont typeface="Arial" panose="020B0604020202020204" pitchFamily="34" charset="0"/>
              <a:buChar char="•"/>
            </a:pPr>
            <a:r>
              <a:rPr lang="en-US" dirty="0"/>
              <a:t>Press releases, pitches, stories</a:t>
            </a:r>
          </a:p>
          <a:p>
            <a:pPr marL="742950" lvl="1" indent="-285750">
              <a:buFont typeface="Arial" panose="020B0604020202020204" pitchFamily="34" charset="0"/>
              <a:buChar char="•"/>
            </a:pPr>
            <a:r>
              <a:rPr lang="en-US" dirty="0"/>
              <a:t>Research projects</a:t>
            </a:r>
          </a:p>
        </p:txBody>
      </p:sp>
    </p:spTree>
    <p:extLst>
      <p:ext uri="{BB962C8B-B14F-4D97-AF65-F5344CB8AC3E}">
        <p14:creationId xmlns:p14="http://schemas.microsoft.com/office/powerpoint/2010/main" val="3217247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56EDE6-3703-9874-75CF-8FF70ACBEC68}"/>
              </a:ext>
            </a:extLst>
          </p:cNvPr>
          <p:cNvSpPr>
            <a:spLocks noGrp="1"/>
          </p:cNvSpPr>
          <p:nvPr>
            <p:ph idx="1"/>
          </p:nvPr>
        </p:nvSpPr>
        <p:spPr>
          <a:xfrm>
            <a:off x="648930" y="2438400"/>
            <a:ext cx="6586489" cy="3785419"/>
          </a:xfrm>
        </p:spPr>
        <p:txBody>
          <a:bodyPr>
            <a:normAutofit/>
          </a:bodyPr>
          <a:lstStyle/>
          <a:p>
            <a:pPr marL="0" indent="0">
              <a:buNone/>
            </a:pPr>
            <a:r>
              <a:rPr lang="en-US" sz="2400"/>
              <a:t>FM Prepledge $10,000 Challenge</a:t>
            </a:r>
          </a:p>
          <a:p>
            <a:r>
              <a:rPr lang="en-US" sz="2400"/>
              <a:t>5,870 fans + some opt-in members</a:t>
            </a:r>
          </a:p>
          <a:p>
            <a:r>
              <a:rPr lang="en-US" sz="2400"/>
              <a:t>Sent at 8:46 a.m.</a:t>
            </a:r>
          </a:p>
          <a:p>
            <a:r>
              <a:rPr lang="en-US" sz="2400"/>
              <a:t>By 9 a.m. 644 had opened and 99 people clicked through to the donate page</a:t>
            </a:r>
          </a:p>
          <a:p>
            <a:r>
              <a:rPr lang="en-US" sz="2400"/>
              <a:t>Goal was met in 18 minutes</a:t>
            </a:r>
          </a:p>
          <a:p>
            <a:endParaRPr lang="en-US" sz="2400"/>
          </a:p>
        </p:txBody>
      </p:sp>
      <p:pic>
        <p:nvPicPr>
          <p:cNvPr id="5" name="Picture 4">
            <a:extLst>
              <a:ext uri="{FF2B5EF4-FFF2-40B4-BE49-F238E27FC236}">
                <a16:creationId xmlns:a16="http://schemas.microsoft.com/office/drawing/2014/main" id="{8ED4C20C-7C18-881D-A135-839A357CE610}"/>
              </a:ext>
            </a:extLst>
          </p:cNvPr>
          <p:cNvPicPr>
            <a:picLocks noChangeAspect="1"/>
          </p:cNvPicPr>
          <p:nvPr/>
        </p:nvPicPr>
        <p:blipFill rotWithShape="1">
          <a:blip r:embed="rId2"/>
          <a:srcRect r="-2" b="2635"/>
          <a:stretch/>
        </p:blipFill>
        <p:spPr>
          <a:xfrm>
            <a:off x="6964557" y="233472"/>
            <a:ext cx="4578513" cy="6391056"/>
          </a:xfrm>
          <a:prstGeom prst="rect">
            <a:avLst/>
          </a:prstGeom>
          <a:effectLst/>
        </p:spPr>
      </p:pic>
    </p:spTree>
    <p:extLst>
      <p:ext uri="{BB962C8B-B14F-4D97-AF65-F5344CB8AC3E}">
        <p14:creationId xmlns:p14="http://schemas.microsoft.com/office/powerpoint/2010/main" val="2477332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4419AA-855C-16D6-2D83-B7F09E21F678}"/>
              </a:ext>
            </a:extLst>
          </p:cNvPr>
          <p:cNvSpPr>
            <a:spLocks noGrp="1"/>
          </p:cNvSpPr>
          <p:nvPr>
            <p:ph type="title"/>
          </p:nvPr>
        </p:nvSpPr>
        <p:spPr>
          <a:xfrm>
            <a:off x="411480" y="987552"/>
            <a:ext cx="4485861" cy="1088136"/>
          </a:xfrm>
        </p:spPr>
        <p:txBody>
          <a:bodyPr anchor="b">
            <a:normAutofit/>
          </a:bodyPr>
          <a:lstStyle/>
          <a:p>
            <a:r>
              <a:rPr lang="en-US" sz="3400"/>
              <a:t>The Local Groove at RE Farm Cafe</a:t>
            </a:r>
          </a:p>
        </p:txBody>
      </p:sp>
      <p:sp>
        <p:nvSpPr>
          <p:cNvPr id="21" name="Rectangle 20">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9" name="Content Placeholder 8">
            <a:extLst>
              <a:ext uri="{FF2B5EF4-FFF2-40B4-BE49-F238E27FC236}">
                <a16:creationId xmlns:a16="http://schemas.microsoft.com/office/drawing/2014/main" id="{5E6B1D49-412B-F867-3D5E-B0CCCA4604B0}"/>
              </a:ext>
            </a:extLst>
          </p:cNvPr>
          <p:cNvSpPr>
            <a:spLocks noGrp="1"/>
          </p:cNvSpPr>
          <p:nvPr>
            <p:ph idx="1"/>
          </p:nvPr>
        </p:nvSpPr>
        <p:spPr>
          <a:xfrm>
            <a:off x="411479" y="2688336"/>
            <a:ext cx="4498848" cy="3584448"/>
          </a:xfrm>
        </p:spPr>
        <p:txBody>
          <a:bodyPr anchor="t">
            <a:normAutofit/>
          </a:bodyPr>
          <a:lstStyle/>
          <a:p>
            <a:r>
              <a:rPr lang="en-US" sz="1800"/>
              <a:t>September 8, 2022</a:t>
            </a:r>
          </a:p>
          <a:p>
            <a:r>
              <a:rPr lang="en-US" sz="1800"/>
              <a:t>Sold out September 6</a:t>
            </a:r>
          </a:p>
          <a:p>
            <a:r>
              <a:rPr lang="en-US" sz="1800"/>
              <a:t>80 registrations</a:t>
            </a:r>
          </a:p>
          <a:p>
            <a:r>
              <a:rPr lang="en-US" sz="1800"/>
              <a:t>Ticket income = $3,419.58</a:t>
            </a:r>
          </a:p>
          <a:p>
            <a:r>
              <a:rPr lang="en-US" sz="1800"/>
              <a:t>Sponsor income =$500 sponsor</a:t>
            </a:r>
          </a:p>
          <a:p>
            <a:r>
              <a:rPr lang="en-US" sz="1800"/>
              <a:t>FM promo, Facebook posts with boost, email campaign</a:t>
            </a:r>
          </a:p>
          <a:p>
            <a:r>
              <a:rPr lang="en-US" sz="1800"/>
              <a:t>$400 marketing budget</a:t>
            </a:r>
          </a:p>
        </p:txBody>
      </p:sp>
      <p:pic>
        <p:nvPicPr>
          <p:cNvPr id="5" name="Content Placeholder 4">
            <a:extLst>
              <a:ext uri="{FF2B5EF4-FFF2-40B4-BE49-F238E27FC236}">
                <a16:creationId xmlns:a16="http://schemas.microsoft.com/office/drawing/2014/main" id="{D300F4E6-B2D4-AAB0-4C1D-C7F9AE620AEA}"/>
              </a:ext>
            </a:extLst>
          </p:cNvPr>
          <p:cNvPicPr>
            <a:picLocks noChangeAspect="1"/>
          </p:cNvPicPr>
          <p:nvPr/>
        </p:nvPicPr>
        <p:blipFill>
          <a:blip r:embed="rId2">
            <a:extLst>
              <a:ext uri="{28A0092B-C50C-407E-A947-70E740481C1C}">
                <a14:useLocalDpi xmlns:a14="http://schemas.microsoft.com/office/drawing/2010/main" val="0"/>
              </a:ext>
            </a:extLst>
          </a:blip>
          <a:srcRect t="12641" b="12641"/>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413473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F038-1824-9342-8203-703EFE592DD1}"/>
              </a:ext>
            </a:extLst>
          </p:cNvPr>
          <p:cNvSpPr>
            <a:spLocks noGrp="1"/>
          </p:cNvSpPr>
          <p:nvPr>
            <p:ph type="title"/>
          </p:nvPr>
        </p:nvSpPr>
        <p:spPr/>
        <p:txBody>
          <a:bodyPr/>
          <a:lstStyle/>
          <a:p>
            <a:r>
              <a:rPr lang="en-US" dirty="0"/>
              <a:t>2022 Member Survey </a:t>
            </a:r>
          </a:p>
        </p:txBody>
      </p:sp>
      <p:sp>
        <p:nvSpPr>
          <p:cNvPr id="3" name="Content Placeholder 2">
            <a:extLst>
              <a:ext uri="{FF2B5EF4-FFF2-40B4-BE49-F238E27FC236}">
                <a16:creationId xmlns:a16="http://schemas.microsoft.com/office/drawing/2014/main" id="{410A0695-19FC-9AA1-CD16-1E5F00658508}"/>
              </a:ext>
            </a:extLst>
          </p:cNvPr>
          <p:cNvSpPr>
            <a:spLocks noGrp="1"/>
          </p:cNvSpPr>
          <p:nvPr>
            <p:ph idx="1"/>
          </p:nvPr>
        </p:nvSpPr>
        <p:spPr>
          <a:xfrm>
            <a:off x="838200" y="1511808"/>
            <a:ext cx="5416296" cy="4665155"/>
          </a:xfrm>
        </p:spPr>
        <p:txBody>
          <a:bodyPr>
            <a:normAutofit fontScale="92500" lnSpcReduction="10000"/>
          </a:bodyPr>
          <a:lstStyle/>
          <a:p>
            <a:pPr marL="285750" indent="-285750">
              <a:buFont typeface="Arial" panose="020B0604020202020204" pitchFamily="34" charset="0"/>
              <a:buChar char="•"/>
            </a:pPr>
            <a:r>
              <a:rPr lang="en-US" dirty="0"/>
              <a:t>Our internal goal = 700</a:t>
            </a:r>
          </a:p>
          <a:p>
            <a:pPr marL="285750" indent="-285750">
              <a:buFont typeface="Arial" panose="020B0604020202020204" pitchFamily="34" charset="0"/>
              <a:buChar char="•"/>
            </a:pPr>
            <a:r>
              <a:rPr lang="en-US" dirty="0"/>
              <a:t>Actual completion = 889</a:t>
            </a:r>
          </a:p>
          <a:p>
            <a:pPr marL="285750" indent="-285750">
              <a:buFont typeface="Arial" panose="020B0604020202020204" pitchFamily="34" charset="0"/>
              <a:buChar char="•"/>
            </a:pPr>
            <a:r>
              <a:rPr lang="en-US" dirty="0"/>
              <a:t>Questions about digital behavior: social media use, online videos, types of content, belonging</a:t>
            </a:r>
          </a:p>
          <a:p>
            <a:pPr marL="285750" indent="-285750">
              <a:buFont typeface="Arial" panose="020B0604020202020204" pitchFamily="34" charset="0"/>
              <a:buChar char="•"/>
            </a:pPr>
            <a:r>
              <a:rPr lang="en-US" dirty="0"/>
              <a:t>Initial  Insights and Actions</a:t>
            </a:r>
          </a:p>
          <a:p>
            <a:pPr marL="742950" lvl="1" indent="-285750"/>
            <a:r>
              <a:rPr lang="en-US" dirty="0"/>
              <a:t>Friday News Roundup</a:t>
            </a:r>
          </a:p>
          <a:p>
            <a:pPr marL="742950" lvl="1" indent="-285750"/>
            <a:r>
              <a:rPr lang="en-US" dirty="0"/>
              <a:t>Passport how-to</a:t>
            </a:r>
          </a:p>
          <a:p>
            <a:pPr marL="742950" lvl="1" indent="-285750"/>
            <a:r>
              <a:rPr lang="en-US" dirty="0"/>
              <a:t>Clean up, consolidation of user records across email lists and frequency</a:t>
            </a:r>
          </a:p>
          <a:p>
            <a:pPr marL="742950" lvl="1" indent="-285750"/>
            <a:r>
              <a:rPr lang="en-US" dirty="0"/>
              <a:t>Continue with Facebook, Grow Instagram for 25-44 ages</a:t>
            </a:r>
          </a:p>
          <a:p>
            <a:pPr marL="742950" lvl="1" indent="-285750"/>
            <a:endParaRPr lang="en-US" dirty="0"/>
          </a:p>
          <a:p>
            <a:pPr marL="742950" lvl="1" indent="-285750"/>
            <a:endParaRPr lang="en-US" dirty="0"/>
          </a:p>
          <a:p>
            <a:pPr marL="285750" indent="-285750">
              <a:buFont typeface="Arial" panose="020B0604020202020204" pitchFamily="34" charset="0"/>
              <a:buChar char="•"/>
            </a:pPr>
            <a:endParaRPr lang="en-US" dirty="0"/>
          </a:p>
          <a:p>
            <a:endParaRPr lang="en-US" dirty="0"/>
          </a:p>
        </p:txBody>
      </p:sp>
      <p:graphicFrame>
        <p:nvGraphicFramePr>
          <p:cNvPr id="4" name="Chart 3">
            <a:extLst>
              <a:ext uri="{FF2B5EF4-FFF2-40B4-BE49-F238E27FC236}">
                <a16:creationId xmlns:a16="http://schemas.microsoft.com/office/drawing/2014/main" id="{58A145B8-C070-C01A-9927-CFB758C2FE08}"/>
              </a:ext>
            </a:extLst>
          </p:cNvPr>
          <p:cNvGraphicFramePr>
            <a:graphicFrameLocks/>
          </p:cNvGraphicFramePr>
          <p:nvPr>
            <p:extLst>
              <p:ext uri="{D42A27DB-BD31-4B8C-83A1-F6EECF244321}">
                <p14:modId xmlns:p14="http://schemas.microsoft.com/office/powerpoint/2010/main" val="1202504593"/>
              </p:ext>
            </p:extLst>
          </p:nvPr>
        </p:nvGraphicFramePr>
        <p:xfrm>
          <a:off x="5624488" y="0"/>
          <a:ext cx="9863183" cy="66734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73981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85E1BDC-A9B0-4A87-82E3-F3187F69A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0990C621-3B8B-4820-8328-D47EF7CE8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7C848BDD-1F98-D4BA-3AAD-093E01E154EE}"/>
              </a:ext>
            </a:extLst>
          </p:cNvPr>
          <p:cNvSpPr txBox="1">
            <a:spLocks/>
          </p:cNvSpPr>
          <p:nvPr/>
        </p:nvSpPr>
        <p:spPr>
          <a:xfrm>
            <a:off x="1051560" y="586822"/>
            <a:ext cx="3657600" cy="16459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200"/>
              <a:t>Impact Mapping Project</a:t>
            </a:r>
          </a:p>
        </p:txBody>
      </p:sp>
      <p:sp>
        <p:nvSpPr>
          <p:cNvPr id="16" name="Rectangle 15">
            <a:extLst>
              <a:ext uri="{FF2B5EF4-FFF2-40B4-BE49-F238E27FC236}">
                <a16:creationId xmlns:a16="http://schemas.microsoft.com/office/drawing/2014/main" id="{C1A2385B-1D2A-4E17-84FA-6CB7F0AAE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8" name="Rectangle 17">
            <a:extLst>
              <a:ext uri="{FF2B5EF4-FFF2-40B4-BE49-F238E27FC236}">
                <a16:creationId xmlns:a16="http://schemas.microsoft.com/office/drawing/2014/main" id="{5E791F2F-79DB-4CC0-9FA1-001E3E91E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124C17D-160C-694F-825E-DC941EF9BCF7}"/>
              </a:ext>
            </a:extLst>
          </p:cNvPr>
          <p:cNvSpPr txBox="1"/>
          <p:nvPr/>
        </p:nvSpPr>
        <p:spPr>
          <a:xfrm>
            <a:off x="5250106" y="586822"/>
            <a:ext cx="6106742" cy="1645920"/>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b="1"/>
              <a:t>LAYERS</a:t>
            </a:r>
          </a:p>
          <a:p>
            <a:pPr indent="-228600">
              <a:lnSpc>
                <a:spcPct val="90000"/>
              </a:lnSpc>
              <a:spcAft>
                <a:spcPts val="600"/>
              </a:spcAft>
              <a:buFont typeface="Arial" panose="020B0604020202020204" pitchFamily="34" charset="0"/>
              <a:buChar char="•"/>
            </a:pPr>
            <a:r>
              <a:rPr lang="en-US"/>
              <a:t>TV and FM service region</a:t>
            </a:r>
          </a:p>
          <a:p>
            <a:pPr indent="-228600">
              <a:lnSpc>
                <a:spcPct val="90000"/>
              </a:lnSpc>
              <a:spcAft>
                <a:spcPts val="600"/>
              </a:spcAft>
              <a:buFont typeface="Arial" panose="020B0604020202020204" pitchFamily="34" charset="0"/>
              <a:buChar char="•"/>
            </a:pPr>
            <a:r>
              <a:rPr lang="en-US"/>
              <a:t>Intermediate Units</a:t>
            </a:r>
          </a:p>
          <a:p>
            <a:pPr indent="-228600">
              <a:lnSpc>
                <a:spcPct val="90000"/>
              </a:lnSpc>
              <a:spcAft>
                <a:spcPts val="600"/>
              </a:spcAft>
              <a:buFont typeface="Arial" panose="020B0604020202020204" pitchFamily="34" charset="0"/>
              <a:buChar char="•"/>
            </a:pPr>
            <a:r>
              <a:rPr lang="en-US"/>
              <a:t>Education Outreach dots</a:t>
            </a:r>
          </a:p>
          <a:p>
            <a:pPr indent="-228600">
              <a:lnSpc>
                <a:spcPct val="90000"/>
              </a:lnSpc>
              <a:spcAft>
                <a:spcPts val="600"/>
              </a:spcAft>
              <a:buFont typeface="Arial" panose="020B0604020202020204" pitchFamily="34" charset="0"/>
              <a:buChar char="•"/>
            </a:pPr>
            <a:r>
              <a:rPr lang="en-US"/>
              <a:t>Activity Data</a:t>
            </a:r>
          </a:p>
        </p:txBody>
      </p:sp>
      <p:pic>
        <p:nvPicPr>
          <p:cNvPr id="4" name="Picture 3" descr="Diagram&#10;&#10;Description automatically generated">
            <a:extLst>
              <a:ext uri="{FF2B5EF4-FFF2-40B4-BE49-F238E27FC236}">
                <a16:creationId xmlns:a16="http://schemas.microsoft.com/office/drawing/2014/main" id="{3310A7C4-7CA3-8E6B-E750-4F556317DB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79" y="2232742"/>
            <a:ext cx="6848254" cy="3732298"/>
          </a:xfrm>
          <a:prstGeom prst="rect">
            <a:avLst/>
          </a:prstGeom>
        </p:spPr>
      </p:pic>
      <p:graphicFrame>
        <p:nvGraphicFramePr>
          <p:cNvPr id="7" name="Table 5">
            <a:extLst>
              <a:ext uri="{FF2B5EF4-FFF2-40B4-BE49-F238E27FC236}">
                <a16:creationId xmlns:a16="http://schemas.microsoft.com/office/drawing/2014/main" id="{06D513BF-D709-F2DB-1EC3-BB7930BE7B48}"/>
              </a:ext>
            </a:extLst>
          </p:cNvPr>
          <p:cNvGraphicFramePr>
            <a:graphicFrameLocks noGrp="1"/>
          </p:cNvGraphicFramePr>
          <p:nvPr>
            <p:extLst>
              <p:ext uri="{D42A27DB-BD31-4B8C-83A1-F6EECF244321}">
                <p14:modId xmlns:p14="http://schemas.microsoft.com/office/powerpoint/2010/main" val="2727837059"/>
              </p:ext>
            </p:extLst>
          </p:nvPr>
        </p:nvGraphicFramePr>
        <p:xfrm>
          <a:off x="6848254" y="2364944"/>
          <a:ext cx="4650504" cy="3293024"/>
        </p:xfrm>
        <a:graphic>
          <a:graphicData uri="http://schemas.openxmlformats.org/drawingml/2006/table">
            <a:tbl>
              <a:tblPr firstRow="1" bandRow="1">
                <a:solidFill>
                  <a:schemeClr val="bg1">
                    <a:lumMod val="95000"/>
                  </a:schemeClr>
                </a:solidFill>
                <a:tableStyleId>{5C22544A-7EE6-4342-B048-85BDC9FD1C3A}</a:tableStyleId>
              </a:tblPr>
              <a:tblGrid>
                <a:gridCol w="2325252">
                  <a:extLst>
                    <a:ext uri="{9D8B030D-6E8A-4147-A177-3AD203B41FA5}">
                      <a16:colId xmlns:a16="http://schemas.microsoft.com/office/drawing/2014/main" val="2586363525"/>
                    </a:ext>
                  </a:extLst>
                </a:gridCol>
                <a:gridCol w="2325252">
                  <a:extLst>
                    <a:ext uri="{9D8B030D-6E8A-4147-A177-3AD203B41FA5}">
                      <a16:colId xmlns:a16="http://schemas.microsoft.com/office/drawing/2014/main" val="541366231"/>
                    </a:ext>
                  </a:extLst>
                </a:gridCol>
              </a:tblGrid>
              <a:tr h="763346">
                <a:tc>
                  <a:txBody>
                    <a:bodyPr/>
                    <a:lstStyle/>
                    <a:p>
                      <a:r>
                        <a:rPr lang="en-US" sz="2100" b="0" cap="none" spc="0">
                          <a:solidFill>
                            <a:schemeClr val="bg1"/>
                          </a:solidFill>
                        </a:rPr>
                        <a:t>Title</a:t>
                      </a:r>
                    </a:p>
                  </a:txBody>
                  <a:tcPr marL="119415" marR="119415" marT="119415" marB="59707" anchor="ctr">
                    <a:lnL w="12700" cmpd="sng">
                      <a:noFill/>
                    </a:lnL>
                    <a:lnR w="12700" cmpd="sng">
                      <a:noFill/>
                    </a:lnR>
                    <a:lnT w="19050" cap="flat" cmpd="sng" algn="ctr">
                      <a:noFill/>
                      <a:prstDash val="solid"/>
                    </a:lnT>
                    <a:lnB w="38100" cmpd="sng">
                      <a:noFill/>
                    </a:lnB>
                    <a:solidFill>
                      <a:schemeClr val="accent2"/>
                    </a:solidFill>
                  </a:tcPr>
                </a:tc>
                <a:tc>
                  <a:txBody>
                    <a:bodyPr/>
                    <a:lstStyle/>
                    <a:p>
                      <a:r>
                        <a:rPr lang="en-US" sz="2100" b="0" cap="none" spc="0">
                          <a:solidFill>
                            <a:schemeClr val="bg1"/>
                          </a:solidFill>
                        </a:rPr>
                        <a:t>Movies in the Park</a:t>
                      </a:r>
                    </a:p>
                  </a:txBody>
                  <a:tcPr marL="119415" marR="119415" marT="119415" marB="59707" anchor="ctr">
                    <a:lnL w="12700" cmpd="sng">
                      <a:noFill/>
                    </a:lnL>
                    <a:lnR w="12700" cmpd="sng">
                      <a:noFill/>
                    </a:lnR>
                    <a:lnT w="19050" cap="flat" cmpd="sng" algn="ctr">
                      <a:noFill/>
                      <a:prstDash val="solid"/>
                    </a:lnT>
                    <a:lnB w="38100" cmpd="sng">
                      <a:noFill/>
                    </a:lnB>
                    <a:solidFill>
                      <a:schemeClr val="accent2"/>
                    </a:solidFill>
                  </a:tcPr>
                </a:tc>
                <a:extLst>
                  <a:ext uri="{0D108BD9-81ED-4DB2-BD59-A6C34878D82A}">
                    <a16:rowId xmlns:a16="http://schemas.microsoft.com/office/drawing/2014/main" val="776212571"/>
                  </a:ext>
                </a:extLst>
              </a:tr>
              <a:tr h="465719">
                <a:tc>
                  <a:txBody>
                    <a:bodyPr/>
                    <a:lstStyle/>
                    <a:p>
                      <a:r>
                        <a:rPr lang="en-US" sz="1600" cap="none" spc="0">
                          <a:solidFill>
                            <a:schemeClr val="tx1"/>
                          </a:solidFill>
                        </a:rPr>
                        <a:t>Date</a:t>
                      </a:r>
                    </a:p>
                  </a:txBody>
                  <a:tcPr marL="119415" marR="119415" marT="119415" marB="59707">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tc>
                  <a:txBody>
                    <a:bodyPr/>
                    <a:lstStyle/>
                    <a:p>
                      <a:r>
                        <a:rPr lang="en-US" sz="1600" cap="none" spc="0">
                          <a:solidFill>
                            <a:schemeClr val="tx1"/>
                          </a:solidFill>
                        </a:rPr>
                        <a:t>8/12/2022</a:t>
                      </a:r>
                    </a:p>
                  </a:txBody>
                  <a:tcPr marL="119415" marR="119415" marT="119415" marB="59707">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2371601127"/>
                  </a:ext>
                </a:extLst>
              </a:tr>
              <a:tr h="465719">
                <a:tc>
                  <a:txBody>
                    <a:bodyPr/>
                    <a:lstStyle/>
                    <a:p>
                      <a:r>
                        <a:rPr lang="en-US" sz="1600" cap="none" spc="0">
                          <a:solidFill>
                            <a:schemeClr val="tx1"/>
                          </a:solidFill>
                        </a:rPr>
                        <a:t>County</a:t>
                      </a:r>
                    </a:p>
                  </a:txBody>
                  <a:tcPr marL="119415" marR="119415" marT="119415" marB="59707">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r>
                        <a:rPr lang="en-US" sz="1600" cap="none" spc="0">
                          <a:solidFill>
                            <a:schemeClr val="tx1"/>
                          </a:solidFill>
                        </a:rPr>
                        <a:t>Centre</a:t>
                      </a:r>
                    </a:p>
                  </a:txBody>
                  <a:tcPr marL="119415" marR="119415" marT="119415" marB="59707">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3294667970"/>
                  </a:ext>
                </a:extLst>
              </a:tr>
              <a:tr h="465719">
                <a:tc>
                  <a:txBody>
                    <a:bodyPr/>
                    <a:lstStyle/>
                    <a:p>
                      <a:r>
                        <a:rPr lang="en-US" sz="1600" cap="none" spc="0">
                          <a:solidFill>
                            <a:schemeClr val="tx1"/>
                          </a:solidFill>
                        </a:rPr>
                        <a:t>Location Identifier</a:t>
                      </a:r>
                    </a:p>
                  </a:txBody>
                  <a:tcPr marL="119415" marR="119415" marT="119415" marB="59707">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r>
                        <a:rPr lang="en-US" sz="1600" cap="none" spc="0">
                          <a:solidFill>
                            <a:schemeClr val="tx1"/>
                          </a:solidFill>
                        </a:rPr>
                        <a:t>Lederer Park, State College</a:t>
                      </a:r>
                    </a:p>
                  </a:txBody>
                  <a:tcPr marL="119415" marR="119415" marT="119415" marB="59707">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3161966227"/>
                  </a:ext>
                </a:extLst>
              </a:tr>
              <a:tr h="465719">
                <a:tc>
                  <a:txBody>
                    <a:bodyPr/>
                    <a:lstStyle/>
                    <a:p>
                      <a:r>
                        <a:rPr lang="en-US" sz="1600" cap="none" spc="0">
                          <a:solidFill>
                            <a:schemeClr val="tx1"/>
                          </a:solidFill>
                        </a:rPr>
                        <a:t>Community Partners</a:t>
                      </a:r>
                    </a:p>
                  </a:txBody>
                  <a:tcPr marL="119415" marR="119415" marT="119415" marB="59707">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r>
                        <a:rPr lang="en-US" sz="1600" cap="none" spc="0" err="1">
                          <a:solidFill>
                            <a:schemeClr val="tx1"/>
                          </a:solidFill>
                        </a:rPr>
                        <a:t>CRPR</a:t>
                      </a:r>
                      <a:endParaRPr lang="en-US" sz="1600" cap="none" spc="0">
                        <a:solidFill>
                          <a:schemeClr val="tx1"/>
                        </a:solidFill>
                      </a:endParaRPr>
                    </a:p>
                  </a:txBody>
                  <a:tcPr marL="119415" marR="119415" marT="119415" marB="59707">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3403131370"/>
                  </a:ext>
                </a:extLst>
              </a:tr>
              <a:tr h="465719">
                <a:tc>
                  <a:txBody>
                    <a:bodyPr/>
                    <a:lstStyle/>
                    <a:p>
                      <a:r>
                        <a:rPr lang="en-US" sz="1600" cap="none" spc="0">
                          <a:solidFill>
                            <a:schemeClr val="tx1"/>
                          </a:solidFill>
                        </a:rPr>
                        <a:t>Participants</a:t>
                      </a:r>
                    </a:p>
                  </a:txBody>
                  <a:tcPr marL="119415" marR="119415" marT="119415" marB="59707">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r>
                        <a:rPr lang="en-US" sz="1600" cap="none" spc="0" dirty="0">
                          <a:solidFill>
                            <a:schemeClr val="tx1"/>
                          </a:solidFill>
                        </a:rPr>
                        <a:t>123</a:t>
                      </a:r>
                    </a:p>
                  </a:txBody>
                  <a:tcPr marL="119415" marR="119415" marT="119415" marB="59707">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2527662287"/>
                  </a:ext>
                </a:extLst>
              </a:tr>
            </a:tbl>
          </a:graphicData>
        </a:graphic>
      </p:graphicFrame>
    </p:spTree>
    <p:extLst>
      <p:ext uri="{BB962C8B-B14F-4D97-AF65-F5344CB8AC3E}">
        <p14:creationId xmlns:p14="http://schemas.microsoft.com/office/powerpoint/2010/main" val="1421519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31CD14A6B51E4AA0185C7493A1EB26" ma:contentTypeVersion="25" ma:contentTypeDescription="Create a new document." ma:contentTypeScope="" ma:versionID="65c56a116232246b455eb3eb36701179">
  <xsd:schema xmlns:xsd="http://www.w3.org/2001/XMLSchema" xmlns:xs="http://www.w3.org/2001/XMLSchema" xmlns:p="http://schemas.microsoft.com/office/2006/metadata/properties" xmlns:ns2="73526840-3cb3-4b88-ae63-cbd22f907105" xmlns:ns3="54c372fb-6d7f-464d-a72e-47d3e504c8a8" targetNamespace="http://schemas.microsoft.com/office/2006/metadata/properties" ma:root="true" ma:fieldsID="3feba56ab7a883cc5e4367c9ff266e70" ns2:_="" ns3:_="">
    <xsd:import namespace="73526840-3cb3-4b88-ae63-cbd22f907105"/>
    <xsd:import namespace="54c372fb-6d7f-464d-a72e-47d3e504c8a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OCR" minOccurs="0"/>
                <xsd:element ref="ns2:MediaServiceAutoKeyPoints" minOccurs="0"/>
                <xsd:element ref="ns2:MediaServiceKeyPoints" minOccurs="0"/>
                <xsd:element ref="ns2:MediaServiceGenerationTime" minOccurs="0"/>
                <xsd:element ref="ns2:MediaServiceEventHashCode" minOccurs="0"/>
                <xsd:element ref="ns2:SSimages" minOccurs="0"/>
                <xsd:element ref="ns2:Picture" minOccurs="0"/>
                <xsd:element ref="ns2:Lastupdate" minOccurs="0"/>
                <xsd:element ref="ns2:_Flow_SignoffStatus" minOccurs="0"/>
                <xsd:element ref="ns2:MediaLengthInSecond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526840-3cb3-4b88-ae63-cbd22f9071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SSimages" ma:index="20" nillable="true" ma:displayName="SS images" ma:format="Image" ma:internalName="SSimages">
      <xsd:complexType>
        <xsd:complexContent>
          <xsd:extension base="dms:URL">
            <xsd:sequence>
              <xsd:element name="Url" type="dms:ValidUrl" minOccurs="0" nillable="true"/>
              <xsd:element name="Description" type="xsd:string" nillable="true"/>
            </xsd:sequence>
          </xsd:extension>
        </xsd:complexContent>
      </xsd:complexType>
    </xsd:element>
    <xsd:element name="Picture" ma:index="21" nillable="true" ma:displayName="Picture" ma:format="Image" ma:internalName="Picture">
      <xsd:complexType>
        <xsd:complexContent>
          <xsd:extension base="dms:URL">
            <xsd:sequence>
              <xsd:element name="Url" type="dms:ValidUrl" minOccurs="0" nillable="true"/>
              <xsd:element name="Description" type="xsd:string" nillable="true"/>
            </xsd:sequence>
          </xsd:extension>
        </xsd:complexContent>
      </xsd:complexType>
    </xsd:element>
    <xsd:element name="Lastupdate" ma:index="22" nillable="true" ma:displayName="Last update" ma:format="DateTime" ma:internalName="Lastupdate">
      <xsd:simpleType>
        <xsd:restriction base="dms:DateTime"/>
      </xsd:simpleType>
    </xsd:element>
    <xsd:element name="_Flow_SignoffStatus" ma:index="23" nillable="true" ma:displayName="Sign-off status" ma:internalName="Sign_x002d_off_x0020_status">
      <xsd:simpleType>
        <xsd:restriction base="dms:Text"/>
      </xsd:simpleType>
    </xsd:element>
    <xsd:element name="MediaLengthInSeconds" ma:index="24" nillable="true" ma:displayName="Length (seconds)" ma:internalName="MediaLengthInSeconds" ma:readOnly="true">
      <xsd:simpleType>
        <xsd:restriction base="dms:Unknown"/>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28b28469-8996-4088-bd89-44d87d6385e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4c372fb-6d7f-464d-a72e-47d3e504c8a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76c30281-68bd-4b8b-9709-ed3bc6f422d4}" ma:internalName="TaxCatchAll" ma:showField="CatchAllData" ma:web="54c372fb-6d7f-464d-a72e-47d3e504c8a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icture xmlns="73526840-3cb3-4b88-ae63-cbd22f907105">
      <Url xsi:nil="true"/>
      <Description xsi:nil="true"/>
    </Picture>
    <_Flow_SignoffStatus xmlns="73526840-3cb3-4b88-ae63-cbd22f907105" xsi:nil="true"/>
    <lcf76f155ced4ddcb4097134ff3c332f xmlns="73526840-3cb3-4b88-ae63-cbd22f907105">
      <Terms xmlns="http://schemas.microsoft.com/office/infopath/2007/PartnerControls"/>
    </lcf76f155ced4ddcb4097134ff3c332f>
    <Lastupdate xmlns="73526840-3cb3-4b88-ae63-cbd22f907105" xsi:nil="true"/>
    <SSimages xmlns="73526840-3cb3-4b88-ae63-cbd22f907105">
      <Url xsi:nil="true"/>
      <Description xsi:nil="true"/>
    </SSimages>
    <TaxCatchAll xmlns="54c372fb-6d7f-464d-a72e-47d3e504c8a8" xsi:nil="true"/>
  </documentManagement>
</p:properties>
</file>

<file path=customXml/itemProps1.xml><?xml version="1.0" encoding="utf-8"?>
<ds:datastoreItem xmlns:ds="http://schemas.openxmlformats.org/officeDocument/2006/customXml" ds:itemID="{C713091E-4ECA-4BC6-AE0A-6F0C561232B6}"/>
</file>

<file path=customXml/itemProps2.xml><?xml version="1.0" encoding="utf-8"?>
<ds:datastoreItem xmlns:ds="http://schemas.openxmlformats.org/officeDocument/2006/customXml" ds:itemID="{399962BE-AA81-4A5F-8148-B5E674BCD4DA}"/>
</file>

<file path=customXml/itemProps3.xml><?xml version="1.0" encoding="utf-8"?>
<ds:datastoreItem xmlns:ds="http://schemas.openxmlformats.org/officeDocument/2006/customXml" ds:itemID="{C374A44E-9E87-4497-9381-1336E4A607EF}"/>
</file>

<file path=docProps/app.xml><?xml version="1.0" encoding="utf-8"?>
<Properties xmlns="http://schemas.openxmlformats.org/officeDocument/2006/extended-properties" xmlns:vt="http://schemas.openxmlformats.org/officeDocument/2006/docPropsVTypes">
  <TotalTime>1054</TotalTime>
  <Words>468</Words>
  <Application>Microsoft Office PowerPoint</Application>
  <PresentationFormat>Widescreen</PresentationFormat>
  <Paragraphs>99</Paragraphs>
  <Slides>6</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By the numbers</vt:lpstr>
      <vt:lpstr>Marketing Support</vt:lpstr>
      <vt:lpstr>PowerPoint Presentation</vt:lpstr>
      <vt:lpstr>The Local Groove at RE Farm Cafe</vt:lpstr>
      <vt:lpstr>2022 Member Survey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By the numbers</dc:title>
  <dc:creator>Miller, Laura L</dc:creator>
  <cp:lastModifiedBy>Miller, Laura L</cp:lastModifiedBy>
  <cp:revision>2</cp:revision>
  <dcterms:created xsi:type="dcterms:W3CDTF">2022-11-07T19:24:13Z</dcterms:created>
  <dcterms:modified xsi:type="dcterms:W3CDTF">2022-11-08T12:58:19Z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0x0101008031CD14A6B51E4AA0185C7493A1EB26</vt:lpwstr>
  </property>
</Properties>
</file>